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FF7E6-B323-4BEF-BB73-257F5D3D0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26C0AC-D4D5-4755-A3D8-AFC295146D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80181-41C6-4BF9-AE79-1FB4E150A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DE301-9970-4A96-9569-C75D39B1B64D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D31D6-0B43-4D3B-8BAC-E74B0B9E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9E4A9-0F72-42C2-8A02-3399B1FB0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50CB-756C-45C1-96E9-BE9F6FBA255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88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4E3A9-6DDD-4A8B-BCE2-304382F9C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DD8C40-7831-4EB0-B92A-631DD986A2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AC9CE-A7BA-4D34-9493-1BEDEF35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DE301-9970-4A96-9569-C75D39B1B64D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28DE3-1103-45F9-AE5C-26A547B55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0481B-2CA8-4FAC-B410-B95EC7552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50CB-756C-45C1-96E9-BE9F6FBA255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3566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AEEDE9-60EA-4114-85DA-5F15A1AC44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4AB161-8B22-4E83-A4B3-36E69807B7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E7A58-A0BE-429C-BAC5-399C60FF7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DE301-9970-4A96-9569-C75D39B1B64D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FEA47-3FE9-4612-9CE4-47D838B1B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8DB31-93CA-4C49-A966-B69E15032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50CB-756C-45C1-96E9-BE9F6FBA255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181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E0E62-32E9-4139-A341-23AD3714D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68961-16EA-48E8-8E28-B06EAD209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E928E-5E1A-4B81-8F73-687DA41FC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DE301-9970-4A96-9569-C75D39B1B64D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B1F66-A965-4200-8D34-CD89F20A5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181B7-56EE-47EC-944A-987113A7C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50CB-756C-45C1-96E9-BE9F6FBA255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67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D0906-BF78-4482-8648-2CCED3E9C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33AF3-5172-4DAD-9579-88E745C85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D27F0-B428-4B53-8CA7-128BAEF01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DE301-9970-4A96-9569-C75D39B1B64D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D8AB0-F2F8-4A2F-956B-56E8F29E3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86D02-6A25-4A37-85ED-7C500E810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50CB-756C-45C1-96E9-BE9F6FBA255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97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30E2-A8E7-47C9-8D0E-E987A1B98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E1788-9074-4F63-A98B-6D89E7FA22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4A77F1-C8A2-4E7F-8B97-45672749F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A0A4A7-0AC7-4494-988A-CF622111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DE301-9970-4A96-9569-C75D39B1B64D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BFD0B-B629-43CA-9C02-F1015CAC8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13F39-41BE-453B-A0DF-DBAC0DD57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50CB-756C-45C1-96E9-BE9F6FBA255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99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FBC47-C38A-4D5C-A27A-5268EF7B2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3759AF-0651-49E5-B732-EF6F2E5E3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8B3870-1C87-4F9D-A55F-97028361D0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1E4E37-54F5-4ECA-955D-57331E91D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10606A-13CF-4B2B-AE5E-7EF1205921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1501FF-A87D-49D1-AEB5-8EB2E5093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DE301-9970-4A96-9569-C75D39B1B64D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8DB957-4CD9-4FBF-A707-74A702A17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8E7EFD-1DAC-46B9-B9E9-7A10D7155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50CB-756C-45C1-96E9-BE9F6FBA255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8951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460DC-A556-4241-91F3-ED17F1EBE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244796-37E3-4FF5-B01C-E82596E4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DE301-9970-4A96-9569-C75D39B1B64D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F332FA-BD03-4271-BF4F-49F7DAA78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9F3FE4-7A12-43C1-8678-50E5A3438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50CB-756C-45C1-96E9-BE9F6FBA255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88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491C97-0618-46BC-95D3-A2E14F73C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DE301-9970-4A96-9569-C75D39B1B64D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D035BA-34D4-4A5D-A47B-107F02750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2AB1B-8F4F-4AC7-B2FE-D2BCA4EBE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50CB-756C-45C1-96E9-BE9F6FBA255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89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9EDB1-E475-436C-B3F4-7E321E10F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9F6FF-EC14-4CAA-8473-02B6C9145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2D8BFB-6EDC-4173-9374-4E6D3F200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8F9A5E-E2DA-4246-B9E0-14C689410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DE301-9970-4A96-9569-C75D39B1B64D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8ABAA-9C6C-4B34-B8F9-6E1A5125B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BEDE2-B019-49DD-BD59-FC4A673A6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50CB-756C-45C1-96E9-BE9F6FBA255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089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DD6CF-C669-4B7A-BFB6-861928EC7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0324D9-FA04-41A8-A8A9-30D3D9CEFA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A2F7B6-7F45-47E0-956E-38E108DE4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351368-A563-44C7-B2B7-DFA7E837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DE301-9970-4A96-9569-C75D39B1B64D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E3493-7DDB-4773-BA29-18B67CD80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47CF18-B0BB-4E85-84AE-9F6FC6D71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50CB-756C-45C1-96E9-BE9F6FBA255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24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72F4EB-CBC8-45AF-A5CE-59B90AA0A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D8A329-1FB5-42C6-A190-99645EE45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5B70D-A60F-401C-AB23-0027054E46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DE301-9970-4A96-9569-C75D39B1B64D}" type="datetimeFigureOut">
              <a:rPr lang="fr-FR" smtClean="0"/>
              <a:t>20/11/2019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F0C51-E762-4149-9A8D-473FCAABD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28DE6-8214-454A-BF58-82A0636A51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750CB-756C-45C1-96E9-BE9F6FBA255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94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>
            <a:extLst>
              <a:ext uri="{FF2B5EF4-FFF2-40B4-BE49-F238E27FC236}">
                <a16:creationId xmlns:a16="http://schemas.microsoft.com/office/drawing/2014/main" id="{FF18D142-B8A6-4B2A-88BC-2F7FBFED38A1}"/>
              </a:ext>
            </a:extLst>
          </p:cNvPr>
          <p:cNvGrpSpPr/>
          <p:nvPr/>
        </p:nvGrpSpPr>
        <p:grpSpPr>
          <a:xfrm>
            <a:off x="897034" y="224733"/>
            <a:ext cx="9674546" cy="6350710"/>
            <a:chOff x="897034" y="224733"/>
            <a:chExt cx="9674546" cy="6350710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B93C2949-65F7-4054-AC72-4C8173FF1923}"/>
                </a:ext>
              </a:extLst>
            </p:cNvPr>
            <p:cNvGrpSpPr/>
            <p:nvPr/>
          </p:nvGrpSpPr>
          <p:grpSpPr>
            <a:xfrm>
              <a:off x="1759591" y="933056"/>
              <a:ext cx="8811989" cy="5642387"/>
              <a:chOff x="1843570" y="612845"/>
              <a:chExt cx="8811989" cy="5915944"/>
            </a:xfrm>
          </p:grpSpPr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1DB951C6-25AC-4715-88C7-0DB6AE71F2C5}"/>
                  </a:ext>
                </a:extLst>
              </p:cNvPr>
              <p:cNvSpPr/>
              <p:nvPr/>
            </p:nvSpPr>
            <p:spPr>
              <a:xfrm>
                <a:off x="1911130" y="676334"/>
                <a:ext cx="1587854" cy="584464"/>
              </a:xfrm>
              <a:custGeom>
                <a:avLst/>
                <a:gdLst>
                  <a:gd name="connsiteX0" fmla="*/ 0 w 1750966"/>
                  <a:gd name="connsiteY0" fmla="*/ 204311 h 1225619"/>
                  <a:gd name="connsiteX1" fmla="*/ 204311 w 1750966"/>
                  <a:gd name="connsiteY1" fmla="*/ 0 h 1225619"/>
                  <a:gd name="connsiteX2" fmla="*/ 1546655 w 1750966"/>
                  <a:gd name="connsiteY2" fmla="*/ 0 h 1225619"/>
                  <a:gd name="connsiteX3" fmla="*/ 1750966 w 1750966"/>
                  <a:gd name="connsiteY3" fmla="*/ 204311 h 1225619"/>
                  <a:gd name="connsiteX4" fmla="*/ 1750966 w 1750966"/>
                  <a:gd name="connsiteY4" fmla="*/ 1021308 h 1225619"/>
                  <a:gd name="connsiteX5" fmla="*/ 1546655 w 1750966"/>
                  <a:gd name="connsiteY5" fmla="*/ 1225619 h 1225619"/>
                  <a:gd name="connsiteX6" fmla="*/ 204311 w 1750966"/>
                  <a:gd name="connsiteY6" fmla="*/ 1225619 h 1225619"/>
                  <a:gd name="connsiteX7" fmla="*/ 0 w 1750966"/>
                  <a:gd name="connsiteY7" fmla="*/ 1021308 h 1225619"/>
                  <a:gd name="connsiteX8" fmla="*/ 0 w 1750966"/>
                  <a:gd name="connsiteY8" fmla="*/ 204311 h 12256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50966" h="1225619">
                    <a:moveTo>
                      <a:pt x="0" y="204311"/>
                    </a:moveTo>
                    <a:cubicBezTo>
                      <a:pt x="0" y="91473"/>
                      <a:pt x="91473" y="0"/>
                      <a:pt x="204311" y="0"/>
                    </a:cubicBezTo>
                    <a:lnTo>
                      <a:pt x="1546655" y="0"/>
                    </a:lnTo>
                    <a:cubicBezTo>
                      <a:pt x="1659493" y="0"/>
                      <a:pt x="1750966" y="91473"/>
                      <a:pt x="1750966" y="204311"/>
                    </a:cubicBezTo>
                    <a:lnTo>
                      <a:pt x="1750966" y="1021308"/>
                    </a:lnTo>
                    <a:cubicBezTo>
                      <a:pt x="1750966" y="1134146"/>
                      <a:pt x="1659493" y="1225619"/>
                      <a:pt x="1546655" y="1225619"/>
                    </a:cubicBezTo>
                    <a:lnTo>
                      <a:pt x="204311" y="1225619"/>
                    </a:lnTo>
                    <a:cubicBezTo>
                      <a:pt x="91473" y="1225619"/>
                      <a:pt x="0" y="1134146"/>
                      <a:pt x="0" y="1021308"/>
                    </a:cubicBezTo>
                    <a:lnTo>
                      <a:pt x="0" y="204311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42721" tIns="242721" rIns="242721" bIns="242721" numCol="1" spcCol="1270" anchor="ctr" anchorCtr="0">
                <a:noAutofit/>
              </a:bodyPr>
              <a:lstStyle/>
              <a:p>
                <a:pPr marL="0" lvl="0" indent="0" algn="ctr" defTabSz="2133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kern="1200" dirty="0" err="1"/>
                  <a:t>Build</a:t>
                </a:r>
                <a:endParaRPr lang="fr-FR" sz="2400" kern="1200" dirty="0"/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69A696A4-93E5-4F8D-B83D-BF0FD1974976}"/>
                  </a:ext>
                </a:extLst>
              </p:cNvPr>
              <p:cNvSpPr/>
              <p:nvPr/>
            </p:nvSpPr>
            <p:spPr>
              <a:xfrm>
                <a:off x="3498984" y="858715"/>
                <a:ext cx="4629525" cy="407890"/>
              </a:xfrm>
              <a:custGeom>
                <a:avLst/>
                <a:gdLst>
                  <a:gd name="connsiteX0" fmla="*/ 0 w 1474862"/>
                  <a:gd name="connsiteY0" fmla="*/ 0 h 1028272"/>
                  <a:gd name="connsiteX1" fmla="*/ 1474862 w 1474862"/>
                  <a:gd name="connsiteY1" fmla="*/ 0 h 1028272"/>
                  <a:gd name="connsiteX2" fmla="*/ 1474862 w 1474862"/>
                  <a:gd name="connsiteY2" fmla="*/ 1028272 h 1028272"/>
                  <a:gd name="connsiteX3" fmla="*/ 0 w 1474862"/>
                  <a:gd name="connsiteY3" fmla="*/ 1028272 h 1028272"/>
                  <a:gd name="connsiteX4" fmla="*/ 0 w 1474862"/>
                  <a:gd name="connsiteY4" fmla="*/ 0 h 1028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74862" h="1028272">
                    <a:moveTo>
                      <a:pt x="0" y="0"/>
                    </a:moveTo>
                    <a:lnTo>
                      <a:pt x="1474862" y="0"/>
                    </a:lnTo>
                    <a:lnTo>
                      <a:pt x="1474862" y="1028272"/>
                    </a:lnTo>
                    <a:lnTo>
                      <a:pt x="0" y="102827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marL="228600" lvl="1" indent="-22860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fr-FR" sz="1200" kern="1200" dirty="0"/>
                  <a:t>Backup SBE Corp (</a:t>
                </a:r>
                <a:r>
                  <a:rPr lang="fr-FR" sz="1200" kern="1200" dirty="0" err="1"/>
                  <a:t>PrePro</a:t>
                </a:r>
                <a:r>
                  <a:rPr lang="fr-FR" sz="1200" dirty="0" err="1"/>
                  <a:t>d</a:t>
                </a:r>
                <a:r>
                  <a:rPr lang="fr-FR" sz="1200" dirty="0"/>
                  <a:t> and Prod)</a:t>
                </a:r>
                <a:r>
                  <a:rPr lang="fr-FR" sz="1200" kern="1200" dirty="0"/>
                  <a:t> </a:t>
                </a:r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2FB2126D-AE5A-486E-90FF-4B60B01DE81B}"/>
                  </a:ext>
                </a:extLst>
              </p:cNvPr>
              <p:cNvSpPr/>
              <p:nvPr/>
            </p:nvSpPr>
            <p:spPr>
              <a:xfrm>
                <a:off x="1911130" y="1698473"/>
                <a:ext cx="1587854" cy="792179"/>
              </a:xfrm>
              <a:custGeom>
                <a:avLst/>
                <a:gdLst>
                  <a:gd name="connsiteX0" fmla="*/ 0 w 1750966"/>
                  <a:gd name="connsiteY0" fmla="*/ 204311 h 1225619"/>
                  <a:gd name="connsiteX1" fmla="*/ 204311 w 1750966"/>
                  <a:gd name="connsiteY1" fmla="*/ 0 h 1225619"/>
                  <a:gd name="connsiteX2" fmla="*/ 1546655 w 1750966"/>
                  <a:gd name="connsiteY2" fmla="*/ 0 h 1225619"/>
                  <a:gd name="connsiteX3" fmla="*/ 1750966 w 1750966"/>
                  <a:gd name="connsiteY3" fmla="*/ 204311 h 1225619"/>
                  <a:gd name="connsiteX4" fmla="*/ 1750966 w 1750966"/>
                  <a:gd name="connsiteY4" fmla="*/ 1021308 h 1225619"/>
                  <a:gd name="connsiteX5" fmla="*/ 1546655 w 1750966"/>
                  <a:gd name="connsiteY5" fmla="*/ 1225619 h 1225619"/>
                  <a:gd name="connsiteX6" fmla="*/ 204311 w 1750966"/>
                  <a:gd name="connsiteY6" fmla="*/ 1225619 h 1225619"/>
                  <a:gd name="connsiteX7" fmla="*/ 0 w 1750966"/>
                  <a:gd name="connsiteY7" fmla="*/ 1021308 h 1225619"/>
                  <a:gd name="connsiteX8" fmla="*/ 0 w 1750966"/>
                  <a:gd name="connsiteY8" fmla="*/ 204311 h 12256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50966" h="1225619">
                    <a:moveTo>
                      <a:pt x="0" y="204311"/>
                    </a:moveTo>
                    <a:cubicBezTo>
                      <a:pt x="0" y="91473"/>
                      <a:pt x="91473" y="0"/>
                      <a:pt x="204311" y="0"/>
                    </a:cubicBezTo>
                    <a:lnTo>
                      <a:pt x="1546655" y="0"/>
                    </a:lnTo>
                    <a:cubicBezTo>
                      <a:pt x="1659493" y="0"/>
                      <a:pt x="1750966" y="91473"/>
                      <a:pt x="1750966" y="204311"/>
                    </a:cubicBezTo>
                    <a:lnTo>
                      <a:pt x="1750966" y="1021308"/>
                    </a:lnTo>
                    <a:cubicBezTo>
                      <a:pt x="1750966" y="1134146"/>
                      <a:pt x="1659493" y="1225619"/>
                      <a:pt x="1546655" y="1225619"/>
                    </a:cubicBezTo>
                    <a:lnTo>
                      <a:pt x="204311" y="1225619"/>
                    </a:lnTo>
                    <a:cubicBezTo>
                      <a:pt x="91473" y="1225619"/>
                      <a:pt x="0" y="1134146"/>
                      <a:pt x="0" y="1021308"/>
                    </a:cubicBezTo>
                    <a:lnTo>
                      <a:pt x="0" y="204311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27481" tIns="227481" rIns="227481" bIns="227481" numCol="1" spcCol="1270" anchor="ctr" anchorCtr="0">
                <a:noAutofit/>
              </a:bodyPr>
              <a:lstStyle/>
              <a:p>
                <a:pPr lvl="0">
                  <a:buNone/>
                </a:pPr>
                <a:r>
                  <a:rPr lang="fr-FR" dirty="0"/>
                  <a:t>Infra  &amp; Install SBE</a:t>
                </a:r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EA04B671-92CA-44AD-B60E-8A328D978964}"/>
                  </a:ext>
                </a:extLst>
              </p:cNvPr>
              <p:cNvSpPr/>
              <p:nvPr/>
            </p:nvSpPr>
            <p:spPr>
              <a:xfrm>
                <a:off x="1843570" y="2892491"/>
                <a:ext cx="1655414" cy="902144"/>
              </a:xfrm>
              <a:custGeom>
                <a:avLst/>
                <a:gdLst>
                  <a:gd name="connsiteX0" fmla="*/ 0 w 1750966"/>
                  <a:gd name="connsiteY0" fmla="*/ 204311 h 1225619"/>
                  <a:gd name="connsiteX1" fmla="*/ 204311 w 1750966"/>
                  <a:gd name="connsiteY1" fmla="*/ 0 h 1225619"/>
                  <a:gd name="connsiteX2" fmla="*/ 1546655 w 1750966"/>
                  <a:gd name="connsiteY2" fmla="*/ 0 h 1225619"/>
                  <a:gd name="connsiteX3" fmla="*/ 1750966 w 1750966"/>
                  <a:gd name="connsiteY3" fmla="*/ 204311 h 1225619"/>
                  <a:gd name="connsiteX4" fmla="*/ 1750966 w 1750966"/>
                  <a:gd name="connsiteY4" fmla="*/ 1021308 h 1225619"/>
                  <a:gd name="connsiteX5" fmla="*/ 1546655 w 1750966"/>
                  <a:gd name="connsiteY5" fmla="*/ 1225619 h 1225619"/>
                  <a:gd name="connsiteX6" fmla="*/ 204311 w 1750966"/>
                  <a:gd name="connsiteY6" fmla="*/ 1225619 h 1225619"/>
                  <a:gd name="connsiteX7" fmla="*/ 0 w 1750966"/>
                  <a:gd name="connsiteY7" fmla="*/ 1021308 h 1225619"/>
                  <a:gd name="connsiteX8" fmla="*/ 0 w 1750966"/>
                  <a:gd name="connsiteY8" fmla="*/ 204311 h 12256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50966" h="1225619">
                    <a:moveTo>
                      <a:pt x="0" y="204311"/>
                    </a:moveTo>
                    <a:cubicBezTo>
                      <a:pt x="0" y="91473"/>
                      <a:pt x="91473" y="0"/>
                      <a:pt x="204311" y="0"/>
                    </a:cubicBezTo>
                    <a:lnTo>
                      <a:pt x="1546655" y="0"/>
                    </a:lnTo>
                    <a:cubicBezTo>
                      <a:pt x="1659493" y="0"/>
                      <a:pt x="1750966" y="91473"/>
                      <a:pt x="1750966" y="204311"/>
                    </a:cubicBezTo>
                    <a:lnTo>
                      <a:pt x="1750966" y="1021308"/>
                    </a:lnTo>
                    <a:cubicBezTo>
                      <a:pt x="1750966" y="1134146"/>
                      <a:pt x="1659493" y="1225619"/>
                      <a:pt x="1546655" y="1225619"/>
                    </a:cubicBezTo>
                    <a:lnTo>
                      <a:pt x="204311" y="1225619"/>
                    </a:lnTo>
                    <a:cubicBezTo>
                      <a:pt x="91473" y="1225619"/>
                      <a:pt x="0" y="1134146"/>
                      <a:pt x="0" y="1021308"/>
                    </a:cubicBezTo>
                    <a:lnTo>
                      <a:pt x="0" y="204311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27481" tIns="227481" rIns="227481" bIns="227481" numCol="1" spcCol="1270" anchor="ctr" anchorCtr="0">
                <a:noAutofit/>
              </a:bodyPr>
              <a:lstStyle/>
              <a:p>
                <a:pPr marL="0" lvl="0" indent="0" algn="ctr" defTabSz="1955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dirty="0"/>
                  <a:t>Sage Config &amp; Fusion</a:t>
                </a:r>
                <a:endParaRPr lang="fr-FR" sz="2400" kern="1200" dirty="0"/>
              </a:p>
            </p:txBody>
          </p:sp>
          <p:sp>
            <p:nvSpPr>
              <p:cNvPr id="15" name="Arrow: Down 14">
                <a:extLst>
                  <a:ext uri="{FF2B5EF4-FFF2-40B4-BE49-F238E27FC236}">
                    <a16:creationId xmlns:a16="http://schemas.microsoft.com/office/drawing/2014/main" id="{06C24488-7A6D-4BC4-B97E-7E01C8E57B41}"/>
                  </a:ext>
                </a:extLst>
              </p:cNvPr>
              <p:cNvSpPr/>
              <p:nvPr/>
            </p:nvSpPr>
            <p:spPr>
              <a:xfrm>
                <a:off x="2393592" y="1279815"/>
                <a:ext cx="390541" cy="407890"/>
              </a:xfrm>
              <a:prstGeom prst="down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6" name="Arrow: Down 15">
                <a:extLst>
                  <a:ext uri="{FF2B5EF4-FFF2-40B4-BE49-F238E27FC236}">
                    <a16:creationId xmlns:a16="http://schemas.microsoft.com/office/drawing/2014/main" id="{CA7BA196-2107-4F90-A24A-E93BBA279DE7}"/>
                  </a:ext>
                </a:extLst>
              </p:cNvPr>
              <p:cNvSpPr/>
              <p:nvPr/>
            </p:nvSpPr>
            <p:spPr>
              <a:xfrm>
                <a:off x="2393590" y="2532577"/>
                <a:ext cx="390543" cy="371528"/>
              </a:xfrm>
              <a:prstGeom prst="down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7" name="Arrow: Down 16">
                <a:extLst>
                  <a:ext uri="{FF2B5EF4-FFF2-40B4-BE49-F238E27FC236}">
                    <a16:creationId xmlns:a16="http://schemas.microsoft.com/office/drawing/2014/main" id="{0C25BE22-89E7-4628-BE6D-2C3B3C311C0B}"/>
                  </a:ext>
                </a:extLst>
              </p:cNvPr>
              <p:cNvSpPr/>
              <p:nvPr/>
            </p:nvSpPr>
            <p:spPr>
              <a:xfrm>
                <a:off x="2338692" y="3819703"/>
                <a:ext cx="445442" cy="499731"/>
              </a:xfrm>
              <a:prstGeom prst="down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CC3E5D8F-00B7-4056-A964-BB3FBF8E6E10}"/>
                  </a:ext>
                </a:extLst>
              </p:cNvPr>
              <p:cNvSpPr/>
              <p:nvPr/>
            </p:nvSpPr>
            <p:spPr>
              <a:xfrm>
                <a:off x="1843570" y="5704184"/>
                <a:ext cx="1655414" cy="789922"/>
              </a:xfrm>
              <a:custGeom>
                <a:avLst/>
                <a:gdLst>
                  <a:gd name="connsiteX0" fmla="*/ 0 w 1750966"/>
                  <a:gd name="connsiteY0" fmla="*/ 204311 h 1225619"/>
                  <a:gd name="connsiteX1" fmla="*/ 204311 w 1750966"/>
                  <a:gd name="connsiteY1" fmla="*/ 0 h 1225619"/>
                  <a:gd name="connsiteX2" fmla="*/ 1546655 w 1750966"/>
                  <a:gd name="connsiteY2" fmla="*/ 0 h 1225619"/>
                  <a:gd name="connsiteX3" fmla="*/ 1750966 w 1750966"/>
                  <a:gd name="connsiteY3" fmla="*/ 204311 h 1225619"/>
                  <a:gd name="connsiteX4" fmla="*/ 1750966 w 1750966"/>
                  <a:gd name="connsiteY4" fmla="*/ 1021308 h 1225619"/>
                  <a:gd name="connsiteX5" fmla="*/ 1546655 w 1750966"/>
                  <a:gd name="connsiteY5" fmla="*/ 1225619 h 1225619"/>
                  <a:gd name="connsiteX6" fmla="*/ 204311 w 1750966"/>
                  <a:gd name="connsiteY6" fmla="*/ 1225619 h 1225619"/>
                  <a:gd name="connsiteX7" fmla="*/ 0 w 1750966"/>
                  <a:gd name="connsiteY7" fmla="*/ 1021308 h 1225619"/>
                  <a:gd name="connsiteX8" fmla="*/ 0 w 1750966"/>
                  <a:gd name="connsiteY8" fmla="*/ 204311 h 12256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50966" h="1225619">
                    <a:moveTo>
                      <a:pt x="0" y="204311"/>
                    </a:moveTo>
                    <a:cubicBezTo>
                      <a:pt x="0" y="91473"/>
                      <a:pt x="91473" y="0"/>
                      <a:pt x="204311" y="0"/>
                    </a:cubicBezTo>
                    <a:lnTo>
                      <a:pt x="1546655" y="0"/>
                    </a:lnTo>
                    <a:cubicBezTo>
                      <a:pt x="1659493" y="0"/>
                      <a:pt x="1750966" y="91473"/>
                      <a:pt x="1750966" y="204311"/>
                    </a:cubicBezTo>
                    <a:lnTo>
                      <a:pt x="1750966" y="1021308"/>
                    </a:lnTo>
                    <a:cubicBezTo>
                      <a:pt x="1750966" y="1134146"/>
                      <a:pt x="1659493" y="1225619"/>
                      <a:pt x="1546655" y="1225619"/>
                    </a:cubicBezTo>
                    <a:lnTo>
                      <a:pt x="204311" y="1225619"/>
                    </a:lnTo>
                    <a:cubicBezTo>
                      <a:pt x="91473" y="1225619"/>
                      <a:pt x="0" y="1134146"/>
                      <a:pt x="0" y="1021308"/>
                    </a:cubicBezTo>
                    <a:lnTo>
                      <a:pt x="0" y="204311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27481" tIns="227481" rIns="227481" bIns="227481" numCol="1" spcCol="1270" anchor="ctr" anchorCtr="0">
                <a:noAutofit/>
              </a:bodyPr>
              <a:lstStyle/>
              <a:p>
                <a:pPr marL="0" lvl="0" indent="0" algn="ctr" defTabSz="1955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dirty="0" err="1"/>
                  <a:t>Deploy</a:t>
                </a:r>
                <a:endParaRPr lang="fr-FR" sz="2400" kern="1200" dirty="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5D2A6B38-1F34-4465-881A-07B3BD31111D}"/>
                  </a:ext>
                </a:extLst>
              </p:cNvPr>
              <p:cNvSpPr/>
              <p:nvPr/>
            </p:nvSpPr>
            <p:spPr>
              <a:xfrm>
                <a:off x="1843570" y="2904105"/>
                <a:ext cx="1655414" cy="902144"/>
              </a:xfrm>
              <a:custGeom>
                <a:avLst/>
                <a:gdLst>
                  <a:gd name="connsiteX0" fmla="*/ 0 w 1750966"/>
                  <a:gd name="connsiteY0" fmla="*/ 204311 h 1225619"/>
                  <a:gd name="connsiteX1" fmla="*/ 204311 w 1750966"/>
                  <a:gd name="connsiteY1" fmla="*/ 0 h 1225619"/>
                  <a:gd name="connsiteX2" fmla="*/ 1546655 w 1750966"/>
                  <a:gd name="connsiteY2" fmla="*/ 0 h 1225619"/>
                  <a:gd name="connsiteX3" fmla="*/ 1750966 w 1750966"/>
                  <a:gd name="connsiteY3" fmla="*/ 204311 h 1225619"/>
                  <a:gd name="connsiteX4" fmla="*/ 1750966 w 1750966"/>
                  <a:gd name="connsiteY4" fmla="*/ 1021308 h 1225619"/>
                  <a:gd name="connsiteX5" fmla="*/ 1546655 w 1750966"/>
                  <a:gd name="connsiteY5" fmla="*/ 1225619 h 1225619"/>
                  <a:gd name="connsiteX6" fmla="*/ 204311 w 1750966"/>
                  <a:gd name="connsiteY6" fmla="*/ 1225619 h 1225619"/>
                  <a:gd name="connsiteX7" fmla="*/ 0 w 1750966"/>
                  <a:gd name="connsiteY7" fmla="*/ 1021308 h 1225619"/>
                  <a:gd name="connsiteX8" fmla="*/ 0 w 1750966"/>
                  <a:gd name="connsiteY8" fmla="*/ 204311 h 12256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50966" h="1225619">
                    <a:moveTo>
                      <a:pt x="0" y="204311"/>
                    </a:moveTo>
                    <a:cubicBezTo>
                      <a:pt x="0" y="91473"/>
                      <a:pt x="91473" y="0"/>
                      <a:pt x="204311" y="0"/>
                    </a:cubicBezTo>
                    <a:lnTo>
                      <a:pt x="1546655" y="0"/>
                    </a:lnTo>
                    <a:cubicBezTo>
                      <a:pt x="1659493" y="0"/>
                      <a:pt x="1750966" y="91473"/>
                      <a:pt x="1750966" y="204311"/>
                    </a:cubicBezTo>
                    <a:lnTo>
                      <a:pt x="1750966" y="1021308"/>
                    </a:lnTo>
                    <a:cubicBezTo>
                      <a:pt x="1750966" y="1134146"/>
                      <a:pt x="1659493" y="1225619"/>
                      <a:pt x="1546655" y="1225619"/>
                    </a:cubicBezTo>
                    <a:lnTo>
                      <a:pt x="204311" y="1225619"/>
                    </a:lnTo>
                    <a:cubicBezTo>
                      <a:pt x="91473" y="1225619"/>
                      <a:pt x="0" y="1134146"/>
                      <a:pt x="0" y="1021308"/>
                    </a:cubicBezTo>
                    <a:lnTo>
                      <a:pt x="0" y="204311"/>
                    </a:lnTo>
                    <a:close/>
                  </a:path>
                </a:pathLst>
              </a:custGeom>
              <a:solidFill>
                <a:srgbClr val="C0000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27481" tIns="227481" rIns="227481" bIns="227481" numCol="1" spcCol="1270" anchor="ctr" anchorCtr="0">
                <a:noAutofit/>
              </a:bodyPr>
              <a:lstStyle/>
              <a:p>
                <a:pPr marL="0" lvl="0" indent="0" algn="ctr" defTabSz="1955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dirty="0"/>
                  <a:t>Sage Config &amp; Fusion</a:t>
                </a:r>
                <a:endParaRPr lang="fr-FR" sz="2400" kern="1200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D4BE10D-B5A3-427F-8B42-343F4E39B7EA}"/>
                  </a:ext>
                </a:extLst>
              </p:cNvPr>
              <p:cNvSpPr/>
              <p:nvPr/>
            </p:nvSpPr>
            <p:spPr>
              <a:xfrm>
                <a:off x="1843570" y="4356116"/>
                <a:ext cx="1655414" cy="902144"/>
              </a:xfrm>
              <a:custGeom>
                <a:avLst/>
                <a:gdLst>
                  <a:gd name="connsiteX0" fmla="*/ 0 w 1750966"/>
                  <a:gd name="connsiteY0" fmla="*/ 204311 h 1225619"/>
                  <a:gd name="connsiteX1" fmla="*/ 204311 w 1750966"/>
                  <a:gd name="connsiteY1" fmla="*/ 0 h 1225619"/>
                  <a:gd name="connsiteX2" fmla="*/ 1546655 w 1750966"/>
                  <a:gd name="connsiteY2" fmla="*/ 0 h 1225619"/>
                  <a:gd name="connsiteX3" fmla="*/ 1750966 w 1750966"/>
                  <a:gd name="connsiteY3" fmla="*/ 204311 h 1225619"/>
                  <a:gd name="connsiteX4" fmla="*/ 1750966 w 1750966"/>
                  <a:gd name="connsiteY4" fmla="*/ 1021308 h 1225619"/>
                  <a:gd name="connsiteX5" fmla="*/ 1546655 w 1750966"/>
                  <a:gd name="connsiteY5" fmla="*/ 1225619 h 1225619"/>
                  <a:gd name="connsiteX6" fmla="*/ 204311 w 1750966"/>
                  <a:gd name="connsiteY6" fmla="*/ 1225619 h 1225619"/>
                  <a:gd name="connsiteX7" fmla="*/ 0 w 1750966"/>
                  <a:gd name="connsiteY7" fmla="*/ 1021308 h 1225619"/>
                  <a:gd name="connsiteX8" fmla="*/ 0 w 1750966"/>
                  <a:gd name="connsiteY8" fmla="*/ 204311 h 12256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50966" h="1225619">
                    <a:moveTo>
                      <a:pt x="0" y="204311"/>
                    </a:moveTo>
                    <a:cubicBezTo>
                      <a:pt x="0" y="91473"/>
                      <a:pt x="91473" y="0"/>
                      <a:pt x="204311" y="0"/>
                    </a:cubicBezTo>
                    <a:lnTo>
                      <a:pt x="1546655" y="0"/>
                    </a:lnTo>
                    <a:cubicBezTo>
                      <a:pt x="1659493" y="0"/>
                      <a:pt x="1750966" y="91473"/>
                      <a:pt x="1750966" y="204311"/>
                    </a:cubicBezTo>
                    <a:lnTo>
                      <a:pt x="1750966" y="1021308"/>
                    </a:lnTo>
                    <a:cubicBezTo>
                      <a:pt x="1750966" y="1134146"/>
                      <a:pt x="1659493" y="1225619"/>
                      <a:pt x="1546655" y="1225619"/>
                    </a:cubicBezTo>
                    <a:lnTo>
                      <a:pt x="204311" y="1225619"/>
                    </a:lnTo>
                    <a:cubicBezTo>
                      <a:pt x="91473" y="1225619"/>
                      <a:pt x="0" y="1134146"/>
                      <a:pt x="0" y="1021308"/>
                    </a:cubicBezTo>
                    <a:lnTo>
                      <a:pt x="0" y="204311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27481" tIns="227481" rIns="227481" bIns="227481" numCol="1" spcCol="1270" anchor="ctr" anchorCtr="0">
                <a:noAutofit/>
              </a:bodyPr>
              <a:lstStyle/>
              <a:p>
                <a:pPr marL="0" lvl="0" indent="0" algn="ctr" defTabSz="1955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400" dirty="0"/>
                  <a:t>Sage Config Clearing</a:t>
                </a:r>
                <a:endParaRPr lang="fr-FR" sz="2400" kern="1200" dirty="0"/>
              </a:p>
            </p:txBody>
          </p:sp>
          <p:sp>
            <p:nvSpPr>
              <p:cNvPr id="21" name="Arrow: Down 20">
                <a:extLst>
                  <a:ext uri="{FF2B5EF4-FFF2-40B4-BE49-F238E27FC236}">
                    <a16:creationId xmlns:a16="http://schemas.microsoft.com/office/drawing/2014/main" id="{569FF174-68AF-4452-88EE-60E63B7354AA}"/>
                  </a:ext>
                </a:extLst>
              </p:cNvPr>
              <p:cNvSpPr/>
              <p:nvPr/>
            </p:nvSpPr>
            <p:spPr>
              <a:xfrm>
                <a:off x="2350494" y="5300184"/>
                <a:ext cx="433639" cy="404000"/>
              </a:xfrm>
              <a:prstGeom prst="down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F56EB2E9-6101-4E33-908A-1C069A5551FD}"/>
                  </a:ext>
                </a:extLst>
              </p:cNvPr>
              <p:cNvSpPr/>
              <p:nvPr/>
            </p:nvSpPr>
            <p:spPr>
              <a:xfrm>
                <a:off x="3480322" y="1972100"/>
                <a:ext cx="4793688" cy="914098"/>
              </a:xfrm>
              <a:custGeom>
                <a:avLst/>
                <a:gdLst>
                  <a:gd name="connsiteX0" fmla="*/ 0 w 1474862"/>
                  <a:gd name="connsiteY0" fmla="*/ 0 h 1028272"/>
                  <a:gd name="connsiteX1" fmla="*/ 1474862 w 1474862"/>
                  <a:gd name="connsiteY1" fmla="*/ 0 h 1028272"/>
                  <a:gd name="connsiteX2" fmla="*/ 1474862 w 1474862"/>
                  <a:gd name="connsiteY2" fmla="*/ 1028272 h 1028272"/>
                  <a:gd name="connsiteX3" fmla="*/ 0 w 1474862"/>
                  <a:gd name="connsiteY3" fmla="*/ 1028272 h 1028272"/>
                  <a:gd name="connsiteX4" fmla="*/ 0 w 1474862"/>
                  <a:gd name="connsiteY4" fmla="*/ 0 h 1028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74862" h="1028272">
                    <a:moveTo>
                      <a:pt x="0" y="0"/>
                    </a:moveTo>
                    <a:lnTo>
                      <a:pt x="1474862" y="0"/>
                    </a:lnTo>
                    <a:lnTo>
                      <a:pt x="1474862" y="1028272"/>
                    </a:lnTo>
                    <a:lnTo>
                      <a:pt x="0" y="102827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marL="228600" lvl="1" indent="-22860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fr-FR" sz="1200" dirty="0" err="1"/>
                  <a:t>Creation</a:t>
                </a:r>
                <a:r>
                  <a:rPr lang="fr-FR" sz="1200" dirty="0"/>
                  <a:t> Infra </a:t>
                </a:r>
                <a:r>
                  <a:rPr lang="fr-FR" sz="1200" dirty="0" err="1"/>
                  <a:t>Remain</a:t>
                </a:r>
                <a:r>
                  <a:rPr lang="fr-FR" sz="1200" dirty="0"/>
                  <a:t>  ( </a:t>
                </a:r>
                <a:r>
                  <a:rPr lang="fr-FR" sz="1200" dirty="0" err="1"/>
                  <a:t>PreProd</a:t>
                </a:r>
                <a:r>
                  <a:rPr lang="fr-FR" sz="1200" dirty="0"/>
                  <a:t> and Prod)</a:t>
                </a:r>
              </a:p>
              <a:p>
                <a:pPr marL="228600" lvl="1" indent="-22860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fr-FR" sz="1200" dirty="0"/>
                  <a:t>Installation SBE   </a:t>
                </a:r>
                <a:r>
                  <a:rPr lang="fr-FR" sz="1200" dirty="0" err="1"/>
                  <a:t>Remain</a:t>
                </a:r>
                <a:endParaRPr lang="fr-FR" sz="1200" dirty="0"/>
              </a:p>
              <a:p>
                <a:pPr marL="228600" lvl="1" indent="-22860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fr-FR" sz="1200" dirty="0"/>
                  <a:t>FTP Params  In Spin and  </a:t>
                </a:r>
                <a:r>
                  <a:rPr lang="fr-FR" sz="1200" dirty="0" err="1"/>
                  <a:t>Remain</a:t>
                </a:r>
                <a:endParaRPr lang="fr-FR" sz="1200" dirty="0"/>
              </a:p>
              <a:p>
                <a:pPr marL="228600" lvl="1" indent="-22860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endParaRPr lang="fr-FR" sz="1400" kern="1200" dirty="0"/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D1EBF36C-607A-4034-B67B-08D6B4538C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98984" y="919364"/>
                <a:ext cx="6755362" cy="0"/>
              </a:xfrm>
              <a:prstGeom prst="line">
                <a:avLst/>
              </a:prstGeom>
              <a:ln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D187C3A2-8A33-4A44-86FC-AE0C729F75C6}"/>
                  </a:ext>
                </a:extLst>
              </p:cNvPr>
              <p:cNvSpPr/>
              <p:nvPr/>
            </p:nvSpPr>
            <p:spPr>
              <a:xfrm>
                <a:off x="3442992" y="612845"/>
                <a:ext cx="4629525" cy="407890"/>
              </a:xfrm>
              <a:custGeom>
                <a:avLst/>
                <a:gdLst>
                  <a:gd name="connsiteX0" fmla="*/ 0 w 1474862"/>
                  <a:gd name="connsiteY0" fmla="*/ 0 h 1028272"/>
                  <a:gd name="connsiteX1" fmla="*/ 1474862 w 1474862"/>
                  <a:gd name="connsiteY1" fmla="*/ 0 h 1028272"/>
                  <a:gd name="connsiteX2" fmla="*/ 1474862 w 1474862"/>
                  <a:gd name="connsiteY2" fmla="*/ 1028272 h 1028272"/>
                  <a:gd name="connsiteX3" fmla="*/ 0 w 1474862"/>
                  <a:gd name="connsiteY3" fmla="*/ 1028272 h 1028272"/>
                  <a:gd name="connsiteX4" fmla="*/ 0 w 1474862"/>
                  <a:gd name="connsiteY4" fmla="*/ 0 h 1028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74862" h="1028272">
                    <a:moveTo>
                      <a:pt x="0" y="0"/>
                    </a:moveTo>
                    <a:lnTo>
                      <a:pt x="1474862" y="0"/>
                    </a:lnTo>
                    <a:lnTo>
                      <a:pt x="1474862" y="1028272"/>
                    </a:lnTo>
                    <a:lnTo>
                      <a:pt x="0" y="102827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marL="0" lvl="1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fr-FR" sz="1600" kern="1200" dirty="0">
                    <a:solidFill>
                      <a:schemeClr val="tx1"/>
                    </a:solidFill>
                  </a:rPr>
                  <a:t>Backup SBE Corp (</a:t>
                </a:r>
                <a:r>
                  <a:rPr lang="fr-FR" sz="1600" kern="1200" dirty="0" err="1">
                    <a:solidFill>
                      <a:schemeClr val="tx1"/>
                    </a:solidFill>
                  </a:rPr>
                  <a:t>PrePro</a:t>
                </a:r>
                <a:r>
                  <a:rPr lang="fr-FR" sz="1600" dirty="0" err="1">
                    <a:solidFill>
                      <a:schemeClr val="tx1"/>
                    </a:solidFill>
                  </a:rPr>
                  <a:t>d</a:t>
                </a:r>
                <a:r>
                  <a:rPr lang="fr-FR" sz="1600" dirty="0">
                    <a:solidFill>
                      <a:schemeClr val="tx1"/>
                    </a:solidFill>
                  </a:rPr>
                  <a:t> and Prod)</a:t>
                </a:r>
                <a:r>
                  <a:rPr lang="fr-FR" sz="1600" kern="12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189C3324-C8AB-4DDD-8B19-52604E1AC7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89659" y="1992214"/>
                <a:ext cx="6755362" cy="0"/>
              </a:xfrm>
              <a:prstGeom prst="line">
                <a:avLst/>
              </a:prstGeom>
              <a:ln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6383FA7E-CB55-4E21-A8B0-BC48A2DC0155}"/>
                  </a:ext>
                </a:extLst>
              </p:cNvPr>
              <p:cNvSpPr/>
              <p:nvPr/>
            </p:nvSpPr>
            <p:spPr>
              <a:xfrm>
                <a:off x="3470991" y="1676364"/>
                <a:ext cx="4629525" cy="407890"/>
              </a:xfrm>
              <a:custGeom>
                <a:avLst/>
                <a:gdLst>
                  <a:gd name="connsiteX0" fmla="*/ 0 w 1474862"/>
                  <a:gd name="connsiteY0" fmla="*/ 0 h 1028272"/>
                  <a:gd name="connsiteX1" fmla="*/ 1474862 w 1474862"/>
                  <a:gd name="connsiteY1" fmla="*/ 0 h 1028272"/>
                  <a:gd name="connsiteX2" fmla="*/ 1474862 w 1474862"/>
                  <a:gd name="connsiteY2" fmla="*/ 1028272 h 1028272"/>
                  <a:gd name="connsiteX3" fmla="*/ 0 w 1474862"/>
                  <a:gd name="connsiteY3" fmla="*/ 1028272 h 1028272"/>
                  <a:gd name="connsiteX4" fmla="*/ 0 w 1474862"/>
                  <a:gd name="connsiteY4" fmla="*/ 0 h 1028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74862" h="1028272">
                    <a:moveTo>
                      <a:pt x="0" y="0"/>
                    </a:moveTo>
                    <a:lnTo>
                      <a:pt x="1474862" y="0"/>
                    </a:lnTo>
                    <a:lnTo>
                      <a:pt x="1474862" y="1028272"/>
                    </a:lnTo>
                    <a:lnTo>
                      <a:pt x="0" y="102827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marL="0" lvl="1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fr-FR" sz="1600" kern="1200" dirty="0">
                    <a:solidFill>
                      <a:schemeClr val="tx1"/>
                    </a:solidFill>
                  </a:rPr>
                  <a:t>Backup SBE Corp (</a:t>
                </a:r>
                <a:r>
                  <a:rPr lang="fr-FR" sz="1600" kern="1200" dirty="0" err="1">
                    <a:solidFill>
                      <a:schemeClr val="tx1"/>
                    </a:solidFill>
                  </a:rPr>
                  <a:t>PrePro</a:t>
                </a:r>
                <a:r>
                  <a:rPr lang="fr-FR" sz="1600" dirty="0" err="1">
                    <a:solidFill>
                      <a:schemeClr val="tx1"/>
                    </a:solidFill>
                  </a:rPr>
                  <a:t>d</a:t>
                </a:r>
                <a:r>
                  <a:rPr lang="fr-FR" sz="1600" dirty="0">
                    <a:solidFill>
                      <a:schemeClr val="tx1"/>
                    </a:solidFill>
                  </a:rPr>
                  <a:t> and Prod)</a:t>
                </a:r>
                <a:r>
                  <a:rPr lang="fr-FR" sz="1600" kern="12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9FB9D63D-4FCE-4601-952D-ACF5779944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98984" y="3223738"/>
                <a:ext cx="6755362" cy="0"/>
              </a:xfrm>
              <a:prstGeom prst="line">
                <a:avLst/>
              </a:prstGeom>
              <a:ln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CD9D93E4-97B2-44CE-B8AA-64670A7F895C}"/>
                  </a:ext>
                </a:extLst>
              </p:cNvPr>
              <p:cNvSpPr/>
              <p:nvPr/>
            </p:nvSpPr>
            <p:spPr>
              <a:xfrm>
                <a:off x="3442992" y="2889226"/>
                <a:ext cx="6634069" cy="407890"/>
              </a:xfrm>
              <a:custGeom>
                <a:avLst/>
                <a:gdLst>
                  <a:gd name="connsiteX0" fmla="*/ 0 w 1474862"/>
                  <a:gd name="connsiteY0" fmla="*/ 0 h 1028272"/>
                  <a:gd name="connsiteX1" fmla="*/ 1474862 w 1474862"/>
                  <a:gd name="connsiteY1" fmla="*/ 0 h 1028272"/>
                  <a:gd name="connsiteX2" fmla="*/ 1474862 w 1474862"/>
                  <a:gd name="connsiteY2" fmla="*/ 1028272 h 1028272"/>
                  <a:gd name="connsiteX3" fmla="*/ 0 w 1474862"/>
                  <a:gd name="connsiteY3" fmla="*/ 1028272 h 1028272"/>
                  <a:gd name="connsiteX4" fmla="*/ 0 w 1474862"/>
                  <a:gd name="connsiteY4" fmla="*/ 0 h 1028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74862" h="1028272">
                    <a:moveTo>
                      <a:pt x="0" y="0"/>
                    </a:moveTo>
                    <a:lnTo>
                      <a:pt x="1474862" y="0"/>
                    </a:lnTo>
                    <a:lnTo>
                      <a:pt x="1474862" y="1028272"/>
                    </a:lnTo>
                    <a:lnTo>
                      <a:pt x="0" y="102827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marL="0" lvl="1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fr-FR" sz="1600" dirty="0"/>
                  <a:t>Configure SBE –  Fusion </a:t>
                </a:r>
                <a:r>
                  <a:rPr lang="fr-FR" sz="1600" dirty="0" err="1"/>
                  <a:t>Sbe</a:t>
                </a:r>
                <a:r>
                  <a:rPr lang="fr-FR" sz="1600" dirty="0"/>
                  <a:t> France and </a:t>
                </a:r>
                <a:r>
                  <a:rPr lang="fr-FR" sz="1600" dirty="0" err="1"/>
                  <a:t>Sbe</a:t>
                </a:r>
                <a:r>
                  <a:rPr lang="fr-FR" sz="1600" dirty="0"/>
                  <a:t> Corp</a:t>
                </a:r>
                <a:r>
                  <a:rPr lang="fr-FR" sz="1600" kern="12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897C838-5D90-462A-B4BB-2738D8F61B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98984" y="4675220"/>
                <a:ext cx="6755362" cy="0"/>
              </a:xfrm>
              <a:prstGeom prst="line">
                <a:avLst/>
              </a:prstGeom>
              <a:ln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D71333EA-3216-4C40-80E4-DC54267BE6A7}"/>
                  </a:ext>
                </a:extLst>
              </p:cNvPr>
              <p:cNvSpPr/>
              <p:nvPr/>
            </p:nvSpPr>
            <p:spPr>
              <a:xfrm>
                <a:off x="3442992" y="4368701"/>
                <a:ext cx="4629525" cy="407890"/>
              </a:xfrm>
              <a:custGeom>
                <a:avLst/>
                <a:gdLst>
                  <a:gd name="connsiteX0" fmla="*/ 0 w 1474862"/>
                  <a:gd name="connsiteY0" fmla="*/ 0 h 1028272"/>
                  <a:gd name="connsiteX1" fmla="*/ 1474862 w 1474862"/>
                  <a:gd name="connsiteY1" fmla="*/ 0 h 1028272"/>
                  <a:gd name="connsiteX2" fmla="*/ 1474862 w 1474862"/>
                  <a:gd name="connsiteY2" fmla="*/ 1028272 h 1028272"/>
                  <a:gd name="connsiteX3" fmla="*/ 0 w 1474862"/>
                  <a:gd name="connsiteY3" fmla="*/ 1028272 h 1028272"/>
                  <a:gd name="connsiteX4" fmla="*/ 0 w 1474862"/>
                  <a:gd name="connsiteY4" fmla="*/ 0 h 1028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74862" h="1028272">
                    <a:moveTo>
                      <a:pt x="0" y="0"/>
                    </a:moveTo>
                    <a:lnTo>
                      <a:pt x="1474862" y="0"/>
                    </a:lnTo>
                    <a:lnTo>
                      <a:pt x="1474862" y="1028272"/>
                    </a:lnTo>
                    <a:lnTo>
                      <a:pt x="0" y="102827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marL="0" lvl="1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fr-FR" sz="1600" dirty="0"/>
                  <a:t>Clearing SBE Spin and SBE </a:t>
                </a:r>
                <a:r>
                  <a:rPr lang="fr-FR" sz="1600" dirty="0" err="1"/>
                  <a:t>Remain</a:t>
                </a:r>
                <a:r>
                  <a:rPr lang="fr-FR" sz="1600" kern="12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13E8E3F-005E-4D49-A731-3316FC3F45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89659" y="5966687"/>
                <a:ext cx="6755362" cy="0"/>
              </a:xfrm>
              <a:prstGeom prst="line">
                <a:avLst/>
              </a:prstGeom>
              <a:ln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F4621B80-843E-4EEA-92D3-73EBDA786758}"/>
                  </a:ext>
                </a:extLst>
              </p:cNvPr>
              <p:cNvSpPr/>
              <p:nvPr/>
            </p:nvSpPr>
            <p:spPr>
              <a:xfrm>
                <a:off x="3498984" y="5604182"/>
                <a:ext cx="4629525" cy="407890"/>
              </a:xfrm>
              <a:custGeom>
                <a:avLst/>
                <a:gdLst>
                  <a:gd name="connsiteX0" fmla="*/ 0 w 1474862"/>
                  <a:gd name="connsiteY0" fmla="*/ 0 h 1028272"/>
                  <a:gd name="connsiteX1" fmla="*/ 1474862 w 1474862"/>
                  <a:gd name="connsiteY1" fmla="*/ 0 h 1028272"/>
                  <a:gd name="connsiteX2" fmla="*/ 1474862 w 1474862"/>
                  <a:gd name="connsiteY2" fmla="*/ 1028272 h 1028272"/>
                  <a:gd name="connsiteX3" fmla="*/ 0 w 1474862"/>
                  <a:gd name="connsiteY3" fmla="*/ 1028272 h 1028272"/>
                  <a:gd name="connsiteX4" fmla="*/ 0 w 1474862"/>
                  <a:gd name="connsiteY4" fmla="*/ 0 h 1028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74862" h="1028272">
                    <a:moveTo>
                      <a:pt x="0" y="0"/>
                    </a:moveTo>
                    <a:lnTo>
                      <a:pt x="1474862" y="0"/>
                    </a:lnTo>
                    <a:lnTo>
                      <a:pt x="1474862" y="1028272"/>
                    </a:lnTo>
                    <a:lnTo>
                      <a:pt x="0" y="102827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marL="0" lvl="1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fr-FR" sz="1600" kern="1200" dirty="0">
                    <a:solidFill>
                      <a:schemeClr val="tx1"/>
                    </a:solidFill>
                  </a:rPr>
                  <a:t>Backup SBE Corp (</a:t>
                </a:r>
                <a:r>
                  <a:rPr lang="fr-FR" sz="1600" kern="1200" dirty="0" err="1">
                    <a:solidFill>
                      <a:schemeClr val="tx1"/>
                    </a:solidFill>
                  </a:rPr>
                  <a:t>PrePro</a:t>
                </a:r>
                <a:r>
                  <a:rPr lang="fr-FR" sz="1600" dirty="0" err="1">
                    <a:solidFill>
                      <a:schemeClr val="tx1"/>
                    </a:solidFill>
                  </a:rPr>
                  <a:t>d</a:t>
                </a:r>
                <a:r>
                  <a:rPr lang="fr-FR" sz="1600" dirty="0">
                    <a:solidFill>
                      <a:schemeClr val="tx1"/>
                    </a:solidFill>
                  </a:rPr>
                  <a:t> and Prod)</a:t>
                </a:r>
                <a:r>
                  <a:rPr lang="fr-FR" sz="1600" kern="12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D4E82301-F83B-454F-A955-AD4F61C7069B}"/>
                  </a:ext>
                </a:extLst>
              </p:cNvPr>
              <p:cNvSpPr/>
              <p:nvPr/>
            </p:nvSpPr>
            <p:spPr>
              <a:xfrm>
                <a:off x="3498983" y="3306446"/>
                <a:ext cx="7156576" cy="1096753"/>
              </a:xfrm>
              <a:custGeom>
                <a:avLst/>
                <a:gdLst>
                  <a:gd name="connsiteX0" fmla="*/ 0 w 1474862"/>
                  <a:gd name="connsiteY0" fmla="*/ 0 h 1028272"/>
                  <a:gd name="connsiteX1" fmla="*/ 1474862 w 1474862"/>
                  <a:gd name="connsiteY1" fmla="*/ 0 h 1028272"/>
                  <a:gd name="connsiteX2" fmla="*/ 1474862 w 1474862"/>
                  <a:gd name="connsiteY2" fmla="*/ 1028272 h 1028272"/>
                  <a:gd name="connsiteX3" fmla="*/ 0 w 1474862"/>
                  <a:gd name="connsiteY3" fmla="*/ 1028272 h 1028272"/>
                  <a:gd name="connsiteX4" fmla="*/ 0 w 1474862"/>
                  <a:gd name="connsiteY4" fmla="*/ 0 h 1028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74862" h="1028272">
                    <a:moveTo>
                      <a:pt x="0" y="0"/>
                    </a:moveTo>
                    <a:lnTo>
                      <a:pt x="1474862" y="0"/>
                    </a:lnTo>
                    <a:lnTo>
                      <a:pt x="1474862" y="1028272"/>
                    </a:lnTo>
                    <a:lnTo>
                      <a:pt x="0" y="102827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marL="228600" lvl="1" indent="-228600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fr-FR" sz="1200" dirty="0" err="1"/>
                  <a:t>Add</a:t>
                </a:r>
                <a:r>
                  <a:rPr lang="fr-FR" sz="1200" dirty="0"/>
                  <a:t> Config  SBE France To SBE Corp   </a:t>
                </a:r>
                <a:r>
                  <a:rPr lang="fr-FR" sz="1200" dirty="0">
                    <a:sym typeface="Wingdings" panose="05000000000000000000" pitchFamily="2" charset="2"/>
                  </a:rPr>
                  <a:t> SBE </a:t>
                </a:r>
                <a:r>
                  <a:rPr lang="fr-FR" sz="1200" dirty="0"/>
                  <a:t>Spin</a:t>
                </a:r>
              </a:p>
              <a:p>
                <a:pPr marL="228600" lvl="1" indent="-228600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</a:pPr>
                <a:r>
                  <a:rPr lang="fr-FR" sz="1200" dirty="0"/>
                  <a:t>Configure Interfaces  ( </a:t>
                </a:r>
                <a:r>
                  <a:rPr lang="fr-FR" sz="1200" dirty="0" err="1"/>
                  <a:t>Users</a:t>
                </a:r>
                <a:r>
                  <a:rPr lang="fr-FR" sz="1200" dirty="0"/>
                  <a:t> interfaces -  Folders  etc.. )   : Corp + France </a:t>
                </a:r>
                <a:r>
                  <a:rPr lang="fr-FR" sz="1200" dirty="0">
                    <a:sym typeface="Wingdings" panose="05000000000000000000" pitchFamily="2" charset="2"/>
                  </a:rPr>
                  <a:t> SBE </a:t>
                </a:r>
                <a:r>
                  <a:rPr lang="fr-FR" sz="1200" dirty="0"/>
                  <a:t>Spin  </a:t>
                </a:r>
              </a:p>
              <a:p>
                <a:pPr marL="228600" lvl="1" indent="-228600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</a:pPr>
                <a:r>
                  <a:rPr lang="fr-FR" sz="1200" dirty="0" err="1"/>
                  <a:t>Prepare</a:t>
                </a:r>
                <a:r>
                  <a:rPr lang="fr-FR" sz="1200" dirty="0"/>
                  <a:t> </a:t>
                </a:r>
                <a:r>
                  <a:rPr lang="fr-FR" sz="1200" dirty="0" err="1"/>
                  <a:t>deployment</a:t>
                </a:r>
                <a:r>
                  <a:rPr lang="fr-FR" sz="1200" dirty="0"/>
                  <a:t> Script To </a:t>
                </a:r>
                <a:r>
                  <a:rPr lang="fr-FR" sz="1200" dirty="0" err="1"/>
                  <a:t>Remain</a:t>
                </a:r>
                <a:endParaRPr lang="fr-FR" sz="1200" dirty="0"/>
              </a:p>
              <a:p>
                <a:pPr marL="228600" lvl="1" indent="-228600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</a:pPr>
                <a:r>
                  <a:rPr lang="fr-FR" sz="1200" dirty="0"/>
                  <a:t>Clone DB Spin To </a:t>
                </a:r>
                <a:r>
                  <a:rPr lang="fr-FR" sz="1200" dirty="0" err="1"/>
                  <a:t>Remain</a:t>
                </a:r>
                <a:endParaRPr lang="fr-FR" sz="1200" dirty="0"/>
              </a:p>
              <a:p>
                <a:pPr marL="228600" lvl="1" indent="-228600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</a:pPr>
                <a:r>
                  <a:rPr lang="fr-FR" sz="1200" dirty="0"/>
                  <a:t>Configure Interfaces  </a:t>
                </a:r>
                <a:r>
                  <a:rPr lang="fr-FR" sz="1200" dirty="0">
                    <a:sym typeface="Wingdings" panose="05000000000000000000" pitchFamily="2" charset="2"/>
                  </a:rPr>
                  <a:t> </a:t>
                </a:r>
                <a:r>
                  <a:rPr lang="fr-FR" sz="1200" dirty="0" err="1">
                    <a:sym typeface="Wingdings" panose="05000000000000000000" pitchFamily="2" charset="2"/>
                  </a:rPr>
                  <a:t>Remain</a:t>
                </a:r>
                <a:endParaRPr lang="fr-FR" sz="1200" dirty="0"/>
              </a:p>
              <a:p>
                <a:pPr marL="228600" lvl="1" indent="-22860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endParaRPr lang="fr-FR" sz="1400" kern="1200" dirty="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C35D6525-4744-42A3-AC39-35045B127897}"/>
                  </a:ext>
                </a:extLst>
              </p:cNvPr>
              <p:cNvSpPr/>
              <p:nvPr/>
            </p:nvSpPr>
            <p:spPr>
              <a:xfrm>
                <a:off x="3554976" y="4724587"/>
                <a:ext cx="4793688" cy="914098"/>
              </a:xfrm>
              <a:custGeom>
                <a:avLst/>
                <a:gdLst>
                  <a:gd name="connsiteX0" fmla="*/ 0 w 1474862"/>
                  <a:gd name="connsiteY0" fmla="*/ 0 h 1028272"/>
                  <a:gd name="connsiteX1" fmla="*/ 1474862 w 1474862"/>
                  <a:gd name="connsiteY1" fmla="*/ 0 h 1028272"/>
                  <a:gd name="connsiteX2" fmla="*/ 1474862 w 1474862"/>
                  <a:gd name="connsiteY2" fmla="*/ 1028272 h 1028272"/>
                  <a:gd name="connsiteX3" fmla="*/ 0 w 1474862"/>
                  <a:gd name="connsiteY3" fmla="*/ 1028272 h 1028272"/>
                  <a:gd name="connsiteX4" fmla="*/ 0 w 1474862"/>
                  <a:gd name="connsiteY4" fmla="*/ 0 h 1028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74862" h="1028272">
                    <a:moveTo>
                      <a:pt x="0" y="0"/>
                    </a:moveTo>
                    <a:lnTo>
                      <a:pt x="1474862" y="0"/>
                    </a:lnTo>
                    <a:lnTo>
                      <a:pt x="1474862" y="1028272"/>
                    </a:lnTo>
                    <a:lnTo>
                      <a:pt x="0" y="102827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marL="228600" lvl="1" indent="-228600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</a:pPr>
                <a:r>
                  <a:rPr lang="fr-FR" sz="1200" dirty="0"/>
                  <a:t>Clearing Spin</a:t>
                </a:r>
              </a:p>
              <a:p>
                <a:pPr marL="228600" lvl="1" indent="-22860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fr-FR" sz="1200" dirty="0"/>
                  <a:t>Clearing </a:t>
                </a:r>
                <a:r>
                  <a:rPr lang="fr-FR" sz="1200" dirty="0" err="1"/>
                  <a:t>Remain</a:t>
                </a:r>
                <a:endParaRPr lang="fr-FR" sz="1200" dirty="0"/>
              </a:p>
              <a:p>
                <a:pPr marL="228600" lvl="1" indent="-228600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fr-FR" sz="1200" dirty="0"/>
                  <a:t>Duplicate Prod Spin to Dev Spin </a:t>
                </a:r>
                <a:r>
                  <a:rPr lang="fr-FR" sz="1200" dirty="0">
                    <a:sym typeface="Wingdings" panose="05000000000000000000" pitchFamily="2" charset="2"/>
                  </a:rPr>
                  <a:t> Use the  Config</a:t>
                </a:r>
                <a:endParaRPr lang="fr-FR" sz="1200" dirty="0"/>
              </a:p>
              <a:p>
                <a:pPr marL="228600" lvl="1" indent="-228600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fr-FR" sz="1200" dirty="0"/>
                  <a:t>Duplicate Prod </a:t>
                </a:r>
                <a:r>
                  <a:rPr lang="fr-FR" sz="1200" dirty="0" err="1"/>
                  <a:t>Remain</a:t>
                </a:r>
                <a:r>
                  <a:rPr lang="fr-FR" sz="1200" dirty="0"/>
                  <a:t> to Dev </a:t>
                </a:r>
                <a:r>
                  <a:rPr lang="fr-FR" sz="1200" dirty="0" err="1"/>
                  <a:t>Remain</a:t>
                </a:r>
                <a:r>
                  <a:rPr lang="fr-FR" sz="1200" dirty="0"/>
                  <a:t> </a:t>
                </a:r>
                <a:r>
                  <a:rPr lang="fr-FR" sz="1200" dirty="0">
                    <a:sym typeface="Wingdings" panose="05000000000000000000" pitchFamily="2" charset="2"/>
                  </a:rPr>
                  <a:t> Use the  Config</a:t>
                </a:r>
                <a:endParaRPr lang="fr-FR" sz="1200" dirty="0"/>
              </a:p>
              <a:p>
                <a:pPr marL="228600" lvl="1" indent="-22860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endParaRPr lang="fr-FR" sz="1400" kern="1200" dirty="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E05AA503-8447-4502-B30A-9941FF125F82}"/>
                  </a:ext>
                </a:extLst>
              </p:cNvPr>
              <p:cNvSpPr/>
              <p:nvPr/>
            </p:nvSpPr>
            <p:spPr>
              <a:xfrm>
                <a:off x="3464763" y="5958907"/>
                <a:ext cx="4793688" cy="569882"/>
              </a:xfrm>
              <a:custGeom>
                <a:avLst/>
                <a:gdLst>
                  <a:gd name="connsiteX0" fmla="*/ 0 w 1474862"/>
                  <a:gd name="connsiteY0" fmla="*/ 0 h 1028272"/>
                  <a:gd name="connsiteX1" fmla="*/ 1474862 w 1474862"/>
                  <a:gd name="connsiteY1" fmla="*/ 0 h 1028272"/>
                  <a:gd name="connsiteX2" fmla="*/ 1474862 w 1474862"/>
                  <a:gd name="connsiteY2" fmla="*/ 1028272 h 1028272"/>
                  <a:gd name="connsiteX3" fmla="*/ 0 w 1474862"/>
                  <a:gd name="connsiteY3" fmla="*/ 1028272 h 1028272"/>
                  <a:gd name="connsiteX4" fmla="*/ 0 w 1474862"/>
                  <a:gd name="connsiteY4" fmla="*/ 0 h 1028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74862" h="1028272">
                    <a:moveTo>
                      <a:pt x="0" y="0"/>
                    </a:moveTo>
                    <a:lnTo>
                      <a:pt x="1474862" y="0"/>
                    </a:lnTo>
                    <a:lnTo>
                      <a:pt x="1474862" y="1028272"/>
                    </a:lnTo>
                    <a:lnTo>
                      <a:pt x="0" y="102827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marL="228600" lvl="1" indent="-22860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fr-FR" sz="1200" dirty="0" err="1"/>
                  <a:t>Deploy</a:t>
                </a:r>
                <a:r>
                  <a:rPr lang="fr-FR" sz="1200" dirty="0"/>
                  <a:t> Spin</a:t>
                </a:r>
              </a:p>
              <a:p>
                <a:pPr marL="228600" lvl="1" indent="-22860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fr-FR" sz="1200" dirty="0" err="1"/>
                  <a:t>Deploy</a:t>
                </a:r>
                <a:r>
                  <a:rPr lang="fr-FR" sz="1200" dirty="0"/>
                  <a:t> </a:t>
                </a:r>
                <a:r>
                  <a:rPr lang="fr-FR" sz="1200" dirty="0" err="1"/>
                  <a:t>Remain</a:t>
                </a:r>
                <a:endParaRPr lang="fr-FR" sz="1200" dirty="0"/>
              </a:p>
            </p:txBody>
          </p:sp>
        </p:grpSp>
        <p:grpSp>
          <p:nvGrpSpPr>
            <p:cNvPr id="44" name="Group 43" descr="Pencil Section">
              <a:extLst>
                <a:ext uri="{FF2B5EF4-FFF2-40B4-BE49-F238E27FC236}">
                  <a16:creationId xmlns:a16="http://schemas.microsoft.com/office/drawing/2014/main" id="{A113E315-8979-4552-9393-E3381A977CBF}"/>
                </a:ext>
              </a:extLst>
            </p:cNvPr>
            <p:cNvGrpSpPr/>
            <p:nvPr/>
          </p:nvGrpSpPr>
          <p:grpSpPr>
            <a:xfrm flipH="1">
              <a:off x="897040" y="978921"/>
              <a:ext cx="612859" cy="1866916"/>
              <a:chOff x="720000" y="5200650"/>
              <a:chExt cx="1440000" cy="3600000"/>
            </a:xfrm>
          </p:grpSpPr>
          <p:sp>
            <p:nvSpPr>
              <p:cNvPr id="45" name="Arrow: Down 44">
                <a:extLst>
                  <a:ext uri="{FF2B5EF4-FFF2-40B4-BE49-F238E27FC236}">
                    <a16:creationId xmlns:a16="http://schemas.microsoft.com/office/drawing/2014/main" id="{351C19C1-D765-4B6D-9BBF-DB020B9CC7E9}"/>
                  </a:ext>
                </a:extLst>
              </p:cNvPr>
              <p:cNvSpPr/>
              <p:nvPr/>
            </p:nvSpPr>
            <p:spPr>
              <a:xfrm>
                <a:off x="720000" y="5200650"/>
                <a:ext cx="360000" cy="3600000"/>
              </a:xfrm>
              <a:prstGeom prst="downArrow">
                <a:avLst>
                  <a:gd name="adj1" fmla="val 100000"/>
                  <a:gd name="adj2" fmla="val 50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Arrow: Down 45">
                <a:extLst>
                  <a:ext uri="{FF2B5EF4-FFF2-40B4-BE49-F238E27FC236}">
                    <a16:creationId xmlns:a16="http://schemas.microsoft.com/office/drawing/2014/main" id="{1DA58475-2AD3-4E7C-AE4C-63067432C31C}"/>
                  </a:ext>
                </a:extLst>
              </p:cNvPr>
              <p:cNvSpPr/>
              <p:nvPr/>
            </p:nvSpPr>
            <p:spPr>
              <a:xfrm>
                <a:off x="1080000" y="5200650"/>
                <a:ext cx="360000" cy="3600000"/>
              </a:xfrm>
              <a:prstGeom prst="downArrow">
                <a:avLst>
                  <a:gd name="adj1" fmla="val 100000"/>
                  <a:gd name="adj2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Arrow: Down 46">
                <a:extLst>
                  <a:ext uri="{FF2B5EF4-FFF2-40B4-BE49-F238E27FC236}">
                    <a16:creationId xmlns:a16="http://schemas.microsoft.com/office/drawing/2014/main" id="{2D232BC4-8C0F-4376-A5AE-5A46749BA38A}"/>
                  </a:ext>
                </a:extLst>
              </p:cNvPr>
              <p:cNvSpPr/>
              <p:nvPr/>
            </p:nvSpPr>
            <p:spPr>
              <a:xfrm>
                <a:off x="1440000" y="5200650"/>
                <a:ext cx="360000" cy="3600000"/>
              </a:xfrm>
              <a:prstGeom prst="downArrow">
                <a:avLst>
                  <a:gd name="adj1" fmla="val 100000"/>
                  <a:gd name="adj2" fmla="val 50000"/>
                </a:avLst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" name="Arrow: Down 47">
                <a:extLst>
                  <a:ext uri="{FF2B5EF4-FFF2-40B4-BE49-F238E27FC236}">
                    <a16:creationId xmlns:a16="http://schemas.microsoft.com/office/drawing/2014/main" id="{9204111B-1C37-440C-84FE-530594F12086}"/>
                  </a:ext>
                </a:extLst>
              </p:cNvPr>
              <p:cNvSpPr/>
              <p:nvPr/>
            </p:nvSpPr>
            <p:spPr>
              <a:xfrm>
                <a:off x="1800000" y="5200650"/>
                <a:ext cx="360000" cy="3600000"/>
              </a:xfrm>
              <a:prstGeom prst="downArrow">
                <a:avLst>
                  <a:gd name="adj1" fmla="val 100000"/>
                  <a:gd name="adj2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9" name="Group 48" descr="Pencil Section">
              <a:extLst>
                <a:ext uri="{FF2B5EF4-FFF2-40B4-BE49-F238E27FC236}">
                  <a16:creationId xmlns:a16="http://schemas.microsoft.com/office/drawing/2014/main" id="{25A1AB21-B7E0-41C4-90C8-595FCF043DF2}"/>
                </a:ext>
              </a:extLst>
            </p:cNvPr>
            <p:cNvGrpSpPr/>
            <p:nvPr/>
          </p:nvGrpSpPr>
          <p:grpSpPr>
            <a:xfrm flipH="1">
              <a:off x="897035" y="2636266"/>
              <a:ext cx="612857" cy="1355361"/>
              <a:chOff x="720001" y="5200650"/>
              <a:chExt cx="1439999" cy="3600000"/>
            </a:xfrm>
            <a:solidFill>
              <a:schemeClr val="accent2"/>
            </a:solidFill>
          </p:grpSpPr>
          <p:sp>
            <p:nvSpPr>
              <p:cNvPr id="50" name="Arrow: Down 49">
                <a:extLst>
                  <a:ext uri="{FF2B5EF4-FFF2-40B4-BE49-F238E27FC236}">
                    <a16:creationId xmlns:a16="http://schemas.microsoft.com/office/drawing/2014/main" id="{F9DF79DB-AB4F-4E64-AC18-177DDB0E6211}"/>
                  </a:ext>
                </a:extLst>
              </p:cNvPr>
              <p:cNvSpPr/>
              <p:nvPr/>
            </p:nvSpPr>
            <p:spPr>
              <a:xfrm>
                <a:off x="720001" y="5200650"/>
                <a:ext cx="360000" cy="3600000"/>
              </a:xfrm>
              <a:prstGeom prst="downArrow">
                <a:avLst>
                  <a:gd name="adj1" fmla="val 100000"/>
                  <a:gd name="adj2" fmla="val 50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1" name="Arrow: Down 50">
                <a:extLst>
                  <a:ext uri="{FF2B5EF4-FFF2-40B4-BE49-F238E27FC236}">
                    <a16:creationId xmlns:a16="http://schemas.microsoft.com/office/drawing/2014/main" id="{EBFE43CD-BBDD-4DA0-9CA1-B5056FB37255}"/>
                  </a:ext>
                </a:extLst>
              </p:cNvPr>
              <p:cNvSpPr/>
              <p:nvPr/>
            </p:nvSpPr>
            <p:spPr>
              <a:xfrm>
                <a:off x="1080003" y="5200650"/>
                <a:ext cx="359999" cy="3600000"/>
              </a:xfrm>
              <a:prstGeom prst="downArrow">
                <a:avLst>
                  <a:gd name="adj1" fmla="val 100000"/>
                  <a:gd name="adj2" fmla="val 50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Arrow: Down 51">
                <a:extLst>
                  <a:ext uri="{FF2B5EF4-FFF2-40B4-BE49-F238E27FC236}">
                    <a16:creationId xmlns:a16="http://schemas.microsoft.com/office/drawing/2014/main" id="{CBF06C6A-CDA8-4C11-B328-3562E4AE2F35}"/>
                  </a:ext>
                </a:extLst>
              </p:cNvPr>
              <p:cNvSpPr/>
              <p:nvPr/>
            </p:nvSpPr>
            <p:spPr>
              <a:xfrm>
                <a:off x="1440001" y="5200650"/>
                <a:ext cx="360000" cy="3600000"/>
              </a:xfrm>
              <a:prstGeom prst="downArrow">
                <a:avLst>
                  <a:gd name="adj1" fmla="val 100000"/>
                  <a:gd name="adj2" fmla="val 50000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Arrow: Down 52">
                <a:extLst>
                  <a:ext uri="{FF2B5EF4-FFF2-40B4-BE49-F238E27FC236}">
                    <a16:creationId xmlns:a16="http://schemas.microsoft.com/office/drawing/2014/main" id="{F6021CAE-3EC1-476C-A8F0-DF1B7E726C32}"/>
                  </a:ext>
                </a:extLst>
              </p:cNvPr>
              <p:cNvSpPr/>
              <p:nvPr/>
            </p:nvSpPr>
            <p:spPr>
              <a:xfrm>
                <a:off x="1800000" y="5200650"/>
                <a:ext cx="360000" cy="3600000"/>
              </a:xfrm>
              <a:prstGeom prst="downArrow">
                <a:avLst>
                  <a:gd name="adj1" fmla="val 100000"/>
                  <a:gd name="adj2" fmla="val 50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4" name="Group 53" descr="Pencil Section">
              <a:extLst>
                <a:ext uri="{FF2B5EF4-FFF2-40B4-BE49-F238E27FC236}">
                  <a16:creationId xmlns:a16="http://schemas.microsoft.com/office/drawing/2014/main" id="{8A4AC3B6-8474-4C1F-AB86-12D545A67993}"/>
                </a:ext>
              </a:extLst>
            </p:cNvPr>
            <p:cNvGrpSpPr/>
            <p:nvPr/>
          </p:nvGrpSpPr>
          <p:grpSpPr>
            <a:xfrm flipH="1">
              <a:off x="897035" y="3782671"/>
              <a:ext cx="622182" cy="1955787"/>
              <a:chOff x="720001" y="5200650"/>
              <a:chExt cx="1439999" cy="3600000"/>
            </a:xfrm>
            <a:solidFill>
              <a:schemeClr val="accent2"/>
            </a:solidFill>
          </p:grpSpPr>
          <p:sp>
            <p:nvSpPr>
              <p:cNvPr id="55" name="Arrow: Down 54">
                <a:extLst>
                  <a:ext uri="{FF2B5EF4-FFF2-40B4-BE49-F238E27FC236}">
                    <a16:creationId xmlns:a16="http://schemas.microsoft.com/office/drawing/2014/main" id="{9541DD39-6714-4BB3-9783-7BED586ACCCF}"/>
                  </a:ext>
                </a:extLst>
              </p:cNvPr>
              <p:cNvSpPr/>
              <p:nvPr/>
            </p:nvSpPr>
            <p:spPr>
              <a:xfrm>
                <a:off x="720001" y="5200650"/>
                <a:ext cx="360000" cy="3600000"/>
              </a:xfrm>
              <a:prstGeom prst="downArrow">
                <a:avLst>
                  <a:gd name="adj1" fmla="val 100000"/>
                  <a:gd name="adj2" fmla="val 50000"/>
                </a:avLst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Arrow: Down 55">
                <a:extLst>
                  <a:ext uri="{FF2B5EF4-FFF2-40B4-BE49-F238E27FC236}">
                    <a16:creationId xmlns:a16="http://schemas.microsoft.com/office/drawing/2014/main" id="{CCDF4835-9022-4D74-8080-67BD01E4605E}"/>
                  </a:ext>
                </a:extLst>
              </p:cNvPr>
              <p:cNvSpPr/>
              <p:nvPr/>
            </p:nvSpPr>
            <p:spPr>
              <a:xfrm>
                <a:off x="1080001" y="5200650"/>
                <a:ext cx="360000" cy="3600000"/>
              </a:xfrm>
              <a:prstGeom prst="downArrow">
                <a:avLst>
                  <a:gd name="adj1" fmla="val 100000"/>
                  <a:gd name="adj2" fmla="val 50000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Arrow: Down 56">
                <a:extLst>
                  <a:ext uri="{FF2B5EF4-FFF2-40B4-BE49-F238E27FC236}">
                    <a16:creationId xmlns:a16="http://schemas.microsoft.com/office/drawing/2014/main" id="{C6A2E261-44EA-4F1D-B448-7C489CAC7A40}"/>
                  </a:ext>
                </a:extLst>
              </p:cNvPr>
              <p:cNvSpPr/>
              <p:nvPr/>
            </p:nvSpPr>
            <p:spPr>
              <a:xfrm>
                <a:off x="1440001" y="5200650"/>
                <a:ext cx="360000" cy="3600000"/>
              </a:xfrm>
              <a:prstGeom prst="downArrow">
                <a:avLst>
                  <a:gd name="adj1" fmla="val 100000"/>
                  <a:gd name="adj2" fmla="val 50000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Arrow: Down 57">
                <a:extLst>
                  <a:ext uri="{FF2B5EF4-FFF2-40B4-BE49-F238E27FC236}">
                    <a16:creationId xmlns:a16="http://schemas.microsoft.com/office/drawing/2014/main" id="{5D1E8BC9-6737-42D7-AA0B-A81315FAE8C9}"/>
                  </a:ext>
                </a:extLst>
              </p:cNvPr>
              <p:cNvSpPr/>
              <p:nvPr/>
            </p:nvSpPr>
            <p:spPr>
              <a:xfrm>
                <a:off x="1800000" y="5200650"/>
                <a:ext cx="360000" cy="3600000"/>
              </a:xfrm>
              <a:prstGeom prst="downArrow">
                <a:avLst>
                  <a:gd name="adj1" fmla="val 100000"/>
                  <a:gd name="adj2" fmla="val 50000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9" name="Group 58" descr="Pencil Eraser">
              <a:extLst>
                <a:ext uri="{FF2B5EF4-FFF2-40B4-BE49-F238E27FC236}">
                  <a16:creationId xmlns:a16="http://schemas.microsoft.com/office/drawing/2014/main" id="{D6E6C5D5-8DBC-4A30-930D-FCE179255403}"/>
                </a:ext>
              </a:extLst>
            </p:cNvPr>
            <p:cNvGrpSpPr/>
            <p:nvPr/>
          </p:nvGrpSpPr>
          <p:grpSpPr>
            <a:xfrm rot="10800000">
              <a:off x="897039" y="450079"/>
              <a:ext cx="612858" cy="543530"/>
              <a:chOff x="5554279" y="11106364"/>
              <a:chExt cx="1083442" cy="863524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82E145BA-345F-4F97-A3AE-A993811074B0}"/>
                  </a:ext>
                </a:extLst>
              </p:cNvPr>
              <p:cNvSpPr/>
              <p:nvPr/>
            </p:nvSpPr>
            <p:spPr>
              <a:xfrm rot="10800000" flipH="1">
                <a:off x="5554279" y="11106364"/>
                <a:ext cx="1083442" cy="484241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76000">
                    <a:schemeClr val="bg1">
                      <a:lumMod val="75000"/>
                    </a:schemeClr>
                  </a:gs>
                  <a:gs pos="33000">
                    <a:schemeClr val="bg1">
                      <a:lumMod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Rectangle: Top Corners Rounded 60">
                <a:extLst>
                  <a:ext uri="{FF2B5EF4-FFF2-40B4-BE49-F238E27FC236}">
                    <a16:creationId xmlns:a16="http://schemas.microsoft.com/office/drawing/2014/main" id="{3E649115-FB05-4B36-8EBB-083DF7BEB24A}"/>
                  </a:ext>
                </a:extLst>
              </p:cNvPr>
              <p:cNvSpPr/>
              <p:nvPr/>
            </p:nvSpPr>
            <p:spPr>
              <a:xfrm rot="10800000" flipH="1">
                <a:off x="5554279" y="11590606"/>
                <a:ext cx="1083442" cy="379282"/>
              </a:xfrm>
              <a:prstGeom prst="round2Same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DEBFB5F8-1CF9-4266-AE17-C704E1561212}"/>
                  </a:ext>
                </a:extLst>
              </p:cNvPr>
              <p:cNvSpPr/>
              <p:nvPr/>
            </p:nvSpPr>
            <p:spPr>
              <a:xfrm rot="10800000" flipH="1">
                <a:off x="5554279" y="11501012"/>
                <a:ext cx="1083442" cy="34349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76000">
                    <a:schemeClr val="bg1">
                      <a:lumMod val="75000"/>
                    </a:schemeClr>
                  </a:gs>
                  <a:gs pos="33000">
                    <a:schemeClr val="bg1">
                      <a:lumMod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08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8D0E670F-1BAA-4E9C-8003-D29F0EBCD88D}"/>
                  </a:ext>
                </a:extLst>
              </p:cNvPr>
              <p:cNvSpPr/>
              <p:nvPr/>
            </p:nvSpPr>
            <p:spPr>
              <a:xfrm rot="10800000" flipH="1">
                <a:off x="5554279" y="11420788"/>
                <a:ext cx="1083442" cy="34349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76000">
                    <a:schemeClr val="bg1">
                      <a:lumMod val="75000"/>
                    </a:schemeClr>
                  </a:gs>
                  <a:gs pos="33000">
                    <a:schemeClr val="bg1">
                      <a:lumMod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08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DD840E61-DC50-42A0-B3E1-17BB9278DF07}"/>
                  </a:ext>
                </a:extLst>
              </p:cNvPr>
              <p:cNvSpPr/>
              <p:nvPr/>
            </p:nvSpPr>
            <p:spPr>
              <a:xfrm rot="10800000" flipH="1">
                <a:off x="5554279" y="11340564"/>
                <a:ext cx="1083442" cy="34349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76000">
                    <a:schemeClr val="bg1">
                      <a:lumMod val="75000"/>
                    </a:schemeClr>
                  </a:gs>
                  <a:gs pos="33000">
                    <a:schemeClr val="bg1">
                      <a:lumMod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08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5" name="Group 64" descr="Pencil Tip">
              <a:extLst>
                <a:ext uri="{FF2B5EF4-FFF2-40B4-BE49-F238E27FC236}">
                  <a16:creationId xmlns:a16="http://schemas.microsoft.com/office/drawing/2014/main" id="{3C3A13D6-CAB5-4E7B-AD60-0F0398F5AF7F}"/>
                </a:ext>
              </a:extLst>
            </p:cNvPr>
            <p:cNvGrpSpPr/>
            <p:nvPr/>
          </p:nvGrpSpPr>
          <p:grpSpPr>
            <a:xfrm rot="10800000">
              <a:off x="897034" y="5648972"/>
              <a:ext cx="612858" cy="898370"/>
              <a:chOff x="5558269" y="2683246"/>
              <a:chExt cx="1083443" cy="866251"/>
            </a:xfrm>
          </p:grpSpPr>
          <p:sp>
            <p:nvSpPr>
              <p:cNvPr id="66" name="Arrow: Down 65">
                <a:extLst>
                  <a:ext uri="{FF2B5EF4-FFF2-40B4-BE49-F238E27FC236}">
                    <a16:creationId xmlns:a16="http://schemas.microsoft.com/office/drawing/2014/main" id="{4658F172-AF77-480F-96DF-037BA11549C9}"/>
                  </a:ext>
                </a:extLst>
              </p:cNvPr>
              <p:cNvSpPr/>
              <p:nvPr/>
            </p:nvSpPr>
            <p:spPr>
              <a:xfrm rot="10800000" flipH="1">
                <a:off x="5558269" y="2683247"/>
                <a:ext cx="1083443" cy="866250"/>
              </a:xfrm>
              <a:prstGeom prst="downArrow">
                <a:avLst>
                  <a:gd name="adj1" fmla="val 100000"/>
                  <a:gd name="adj2" fmla="val 72228"/>
                </a:avLst>
              </a:prstGeom>
              <a:gradFill>
                <a:gsLst>
                  <a:gs pos="0">
                    <a:srgbClr val="F2D9B0"/>
                  </a:gs>
                  <a:gs pos="31000">
                    <a:srgbClr val="CFBF9D"/>
                  </a:gs>
                  <a:gs pos="67000">
                    <a:srgbClr val="F2D9B0"/>
                  </a:gs>
                  <a:gs pos="100000">
                    <a:srgbClr val="CEAA6E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ACB75406-70CE-467D-9861-1A10A7AADCDD}"/>
                  </a:ext>
                </a:extLst>
              </p:cNvPr>
              <p:cNvSpPr/>
              <p:nvPr/>
            </p:nvSpPr>
            <p:spPr>
              <a:xfrm>
                <a:off x="5948483" y="2683246"/>
                <a:ext cx="303016" cy="174988"/>
              </a:xfrm>
              <a:custGeom>
                <a:avLst/>
                <a:gdLst>
                  <a:gd name="connsiteX0" fmla="*/ 151508 w 303016"/>
                  <a:gd name="connsiteY0" fmla="*/ 0 h 174988"/>
                  <a:gd name="connsiteX1" fmla="*/ 303016 w 303016"/>
                  <a:gd name="connsiteY1" fmla="*/ 174988 h 174988"/>
                  <a:gd name="connsiteX2" fmla="*/ 0 w 303016"/>
                  <a:gd name="connsiteY2" fmla="*/ 174988 h 174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3016" h="174988">
                    <a:moveTo>
                      <a:pt x="151508" y="0"/>
                    </a:moveTo>
                    <a:lnTo>
                      <a:pt x="303016" y="174988"/>
                    </a:lnTo>
                    <a:lnTo>
                      <a:pt x="0" y="174988"/>
                    </a:lnTo>
                    <a:close/>
                  </a:path>
                </a:pathLst>
              </a:custGeom>
              <a:gradFill>
                <a:gsLst>
                  <a:gs pos="0">
                    <a:schemeClr val="tx1"/>
                  </a:gs>
                  <a:gs pos="100000">
                    <a:schemeClr val="tx1">
                      <a:lumMod val="65000"/>
                      <a:lumOff val="35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C23A8E6D-1A82-441A-B8A6-EEDB3B36C1EC}"/>
                </a:ext>
              </a:extLst>
            </p:cNvPr>
            <p:cNvSpPr/>
            <p:nvPr/>
          </p:nvSpPr>
          <p:spPr>
            <a:xfrm>
              <a:off x="1513490" y="224733"/>
              <a:ext cx="5437816" cy="5298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600" dirty="0">
                  <a:solidFill>
                    <a:schemeClr val="accent2">
                      <a:lumMod val="50000"/>
                    </a:schemeClr>
                  </a:solidFill>
                  <a:latin typeface="+mj-lt"/>
                </a:rPr>
                <a:t>SBE Fusion Architecture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517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Dieudonne Gbessemehlan-External</dc:creator>
  <cp:lastModifiedBy>Dieudonne Gbessemehlan-External</cp:lastModifiedBy>
  <cp:revision>17</cp:revision>
  <dcterms:created xsi:type="dcterms:W3CDTF">2019-11-20T10:17:07Z</dcterms:created>
  <dcterms:modified xsi:type="dcterms:W3CDTF">2019-11-21T14:53:30Z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b48b937-0ae3-46f5-b32e-f3232b5be847_Enabled">
    <vt:lpwstr>True</vt:lpwstr>
  </property>
  <property fmtid="{D5CDD505-2E9C-101B-9397-08002B2CF9AE}" pid="3" name="MSIP_Label_3b48b937-0ae3-46f5-b32e-f3232b5be847_SiteId">
    <vt:lpwstr>9179d01a-e94c-4488-b5f0-4554bc474f8c</vt:lpwstr>
  </property>
  <property fmtid="{D5CDD505-2E9C-101B-9397-08002B2CF9AE}" pid="4" name="MSIP_Label_3b48b937-0ae3-46f5-b32e-f3232b5be847_Owner">
    <vt:lpwstr>dieudonne.gbessemehlan@external.technipfmc.com</vt:lpwstr>
  </property>
  <property fmtid="{D5CDD505-2E9C-101B-9397-08002B2CF9AE}" pid="5" name="MSIP_Label_3b48b937-0ae3-46f5-b32e-f3232b5be847_SetDate">
    <vt:lpwstr>2019-11-20T11:10:53.8047859Z</vt:lpwstr>
  </property>
  <property fmtid="{D5CDD505-2E9C-101B-9397-08002B2CF9AE}" pid="6" name="MSIP_Label_3b48b937-0ae3-46f5-b32e-f3232b5be847_Name">
    <vt:lpwstr>General</vt:lpwstr>
  </property>
  <property fmtid="{D5CDD505-2E9C-101B-9397-08002B2CF9AE}" pid="7" name="MSIP_Label_3b48b937-0ae3-46f5-b32e-f3232b5be847_Application">
    <vt:lpwstr>Microsoft Azure Information Protection</vt:lpwstr>
  </property>
  <property fmtid="{D5CDD505-2E9C-101B-9397-08002B2CF9AE}" pid="8" name="MSIP_Label_3b48b937-0ae3-46f5-b32e-f3232b5be847_Extended_MSFT_Method">
    <vt:lpwstr>Automatic</vt:lpwstr>
  </property>
  <property fmtid="{D5CDD505-2E9C-101B-9397-08002B2CF9AE}" pid="9" name="Sensitivity">
    <vt:lpwstr>General</vt:lpwstr>
  </property>
</Properties>
</file>